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3"/>
  </p:notesMasterIdLst>
  <p:handoutMasterIdLst>
    <p:handoutMasterId r:id="rId14"/>
  </p:handoutMasterIdLst>
  <p:sldIdLst>
    <p:sldId id="274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7" r:id="rId12"/>
  </p:sldIdLst>
  <p:sldSz cx="9144000" cy="6858000" type="screen4x3"/>
  <p:notesSz cx="6858000" cy="9144000"/>
  <p:defaultTextStyle>
    <a:defPPr>
      <a:defRPr lang="es-ES_trad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07"/>
    <p:restoredTop sz="94640"/>
  </p:normalViewPr>
  <p:slideViewPr>
    <p:cSldViewPr snapToGrid="0" snapToObjects="1">
      <p:cViewPr varScale="1">
        <p:scale>
          <a:sx n="123" d="100"/>
          <a:sy n="123" d="100"/>
        </p:scale>
        <p:origin x="184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9" d="100"/>
          <a:sy n="89" d="100"/>
        </p:scale>
        <p:origin x="4208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handoutMaster" Target="handoutMasters/handout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C73F3A-6D61-984D-80BC-3333D9A05A64}" type="datetimeFigureOut">
              <a:rPr lang="es-ES_tradnl" smtClean="0"/>
              <a:t>10/1/19</a:t>
            </a:fld>
            <a:endParaRPr lang="es-ES_tradnl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9A4A3D-D0B9-E048-B493-27C933140D1C}" type="slidenum">
              <a:rPr lang="es-ES_tradnl" smtClean="0"/>
              <a:t>‹Nr.›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7363166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9528C9-4E69-0747-B479-E1820990E823}" type="datetimeFigureOut">
              <a:rPr lang="es-ES_tradnl" smtClean="0"/>
              <a:t>10/1/19</a:t>
            </a:fld>
            <a:endParaRPr lang="es-ES_tradn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_tradn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_tradnl" smtClean="0"/>
              <a:t>Haga clic para modificar los estilos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DD0887-8B21-6542-A8D9-4DCAE98FCD47}" type="slidenum">
              <a:rPr lang="es-ES_tradnl" smtClean="0"/>
              <a:t>‹Nr.›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3437023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_tradnl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_tradnl" smtClean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4293D-14D4-BF4D-A937-0A6A0FCA0FCE}" type="datetimeFigureOut">
              <a:rPr lang="es-ES_tradnl" smtClean="0"/>
              <a:t>10/1/19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6554C-861D-5A49-AC3F-EA0DE6126516}" type="slidenum">
              <a:rPr lang="es-ES_tradnl" smtClean="0"/>
              <a:t>‹Nr.›</a:t>
            </a:fld>
            <a:endParaRPr lang="es-ES_tradnl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 smtClean="0"/>
              <a:t>Haga clic para modificar los estilos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4293D-14D4-BF4D-A937-0A6A0FCA0FCE}" type="datetimeFigureOut">
              <a:rPr lang="es-ES_tradnl" smtClean="0"/>
              <a:t>10/1/19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6554C-861D-5A49-AC3F-EA0DE6126516}" type="slidenum">
              <a:rPr lang="es-ES_tradnl" smtClean="0"/>
              <a:t>‹Nr.›</a:t>
            </a:fld>
            <a:endParaRPr lang="es-ES_tradnl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s-ES_tradnl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s-ES_tradnl" smtClean="0"/>
              <a:t>Haga clic para modificar los estilos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4293D-14D4-BF4D-A937-0A6A0FCA0FCE}" type="datetimeFigureOut">
              <a:rPr lang="es-ES_tradnl" smtClean="0"/>
              <a:t>10/1/19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6554C-861D-5A49-AC3F-EA0DE6126516}" type="slidenum">
              <a:rPr lang="es-ES_tradnl" smtClean="0"/>
              <a:t>‹Nr.›</a:t>
            </a:fld>
            <a:endParaRPr lang="es-ES_tradnl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>
            <a:extLst>
              <a:ext uri="{FF2B5EF4-FFF2-40B4-BE49-F238E27FC236}">
                <a16:creationId xmlns:a16="http://schemas.microsoft.com/office/drawing/2014/main" xmlns="" id="{5A7B745B-6B9B-574C-AF8E-BA3DA163CA7D}"/>
              </a:ext>
            </a:extLst>
          </p:cNvPr>
          <p:cNvSpPr/>
          <p:nvPr userDrawn="1"/>
        </p:nvSpPr>
        <p:spPr>
          <a:xfrm>
            <a:off x="0" y="6782766"/>
            <a:ext cx="9144000" cy="109959"/>
          </a:xfrm>
          <a:prstGeom prst="rect">
            <a:avLst/>
          </a:prstGeom>
          <a:solidFill>
            <a:srgbClr val="2D30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xmlns="" id="{A7C75012-868E-A246-84B7-821F55FA4010}"/>
              </a:ext>
            </a:extLst>
          </p:cNvPr>
          <p:cNvCxnSpPr/>
          <p:nvPr userDrawn="1"/>
        </p:nvCxnSpPr>
        <p:spPr>
          <a:xfrm>
            <a:off x="439079" y="931276"/>
            <a:ext cx="739465" cy="0"/>
          </a:xfrm>
          <a:prstGeom prst="line">
            <a:avLst/>
          </a:prstGeom>
          <a:ln w="34925" cap="rnd">
            <a:solidFill>
              <a:srgbClr val="BB0A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1943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 smtClean="0"/>
              <a:t>Haga clic para modificar los estilos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4293D-14D4-BF4D-A937-0A6A0FCA0FCE}" type="datetimeFigureOut">
              <a:rPr lang="es-ES_tradnl" smtClean="0"/>
              <a:t>10/1/19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6554C-861D-5A49-AC3F-EA0DE6126516}" type="slidenum">
              <a:rPr lang="es-ES_tradnl" smtClean="0"/>
              <a:t>‹Nr.›</a:t>
            </a:fld>
            <a:endParaRPr lang="es-ES_tradnl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_tradnl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 smtClean="0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4293D-14D4-BF4D-A937-0A6A0FCA0FCE}" type="datetimeFigureOut">
              <a:rPr lang="es-ES_tradnl" smtClean="0"/>
              <a:t>10/1/19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6554C-861D-5A49-AC3F-EA0DE6126516}" type="slidenum">
              <a:rPr lang="es-ES_tradnl" smtClean="0"/>
              <a:t>‹Nr.›</a:t>
            </a:fld>
            <a:endParaRPr lang="es-ES_tradnl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s-ES_tradnl" smtClean="0"/>
              <a:t>Haga clic para modificar los estilos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s-ES_tradnl" smtClean="0"/>
              <a:t>Haga clic para modificar los estilos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4293D-14D4-BF4D-A937-0A6A0FCA0FCE}" type="datetimeFigureOut">
              <a:rPr lang="es-ES_tradnl" smtClean="0"/>
              <a:t>10/1/19</a:t>
            </a:fld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6554C-861D-5A49-AC3F-EA0DE6126516}" type="slidenum">
              <a:rPr lang="es-ES_tradnl" smtClean="0"/>
              <a:t>‹Nr.›</a:t>
            </a:fld>
            <a:endParaRPr lang="es-ES_tradnl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s-ES_tradnl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s-ES_tradnl" smtClean="0"/>
              <a:t>Haga clic para modificar los estilos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s-ES_tradnl" smtClean="0"/>
              <a:t>Haga clic para modificar los estilos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4293D-14D4-BF4D-A937-0A6A0FCA0FCE}" type="datetimeFigureOut">
              <a:rPr lang="es-ES_tradnl" smtClean="0"/>
              <a:t>10/1/19</a:t>
            </a:fld>
            <a:endParaRPr lang="es-ES_trad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6554C-861D-5A49-AC3F-EA0DE6126516}" type="slidenum">
              <a:rPr lang="es-ES_tradnl" smtClean="0"/>
              <a:t>‹Nr.›</a:t>
            </a:fld>
            <a:endParaRPr lang="es-ES_tradnl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4293D-14D4-BF4D-A937-0A6A0FCA0FCE}" type="datetimeFigureOut">
              <a:rPr lang="es-ES_tradnl" smtClean="0"/>
              <a:t>10/1/19</a:t>
            </a:fld>
            <a:endParaRPr lang="es-ES_trad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6554C-861D-5A49-AC3F-EA0DE6126516}" type="slidenum">
              <a:rPr lang="es-ES_tradnl" smtClean="0"/>
              <a:t>‹Nr.›</a:t>
            </a:fld>
            <a:endParaRPr lang="es-ES_tradnl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4293D-14D4-BF4D-A937-0A6A0FCA0FCE}" type="datetimeFigureOut">
              <a:rPr lang="es-ES_tradnl" smtClean="0"/>
              <a:t>10/1/19</a:t>
            </a:fld>
            <a:endParaRPr lang="es-ES_trad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6554C-861D-5A49-AC3F-EA0DE6126516}" type="slidenum">
              <a:rPr lang="es-ES_tradnl" smtClean="0"/>
              <a:t>‹Nr.›</a:t>
            </a:fld>
            <a:endParaRPr lang="es-ES_tradnl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_tradnl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 smtClean="0"/>
              <a:t>Haga clic para modificar los estilos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_tradnl" smtClean="0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4293D-14D4-BF4D-A937-0A6A0FCA0FCE}" type="datetimeFigureOut">
              <a:rPr lang="es-ES_tradnl" smtClean="0"/>
              <a:t>10/1/19</a:t>
            </a:fld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6554C-861D-5A49-AC3F-EA0DE6126516}" type="slidenum">
              <a:rPr lang="es-ES_tradnl" smtClean="0"/>
              <a:t>‹Nr.›</a:t>
            </a:fld>
            <a:endParaRPr lang="es-ES_tradn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_tradnl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_tradnl" smtClean="0"/>
              <a:t>Arrastre la imagen al marcador de posición o haga clic en el icono para agregarla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_tradnl" smtClean="0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4293D-14D4-BF4D-A937-0A6A0FCA0FCE}" type="datetimeFigureOut">
              <a:rPr lang="es-ES_tradnl" smtClean="0"/>
              <a:t>10/1/19</a:t>
            </a:fld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6554C-861D-5A49-AC3F-EA0DE6126516}" type="slidenum">
              <a:rPr lang="es-ES_tradnl" smtClean="0"/>
              <a:t>‹Nr.›</a:t>
            </a:fld>
            <a:endParaRPr lang="es-ES_tradnl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smtClean="0"/>
              <a:t>Haga clic para modificar los estilos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14293D-14D4-BF4D-A937-0A6A0FCA0FCE}" type="datetimeFigureOut">
              <a:rPr lang="es-ES_tradnl" smtClean="0"/>
              <a:t>10/1/19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76554C-861D-5A49-AC3F-EA0DE6126516}" type="slidenum">
              <a:rPr lang="es-ES_tradnl" smtClean="0"/>
              <a:t>‹Nr.›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733672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tiff"/><Relationship Id="rId3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4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5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tiff"/><Relationship Id="rId3" Type="http://schemas.openxmlformats.org/officeDocument/2006/relationships/image" Target="../media/image4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8.tiff"/><Relationship Id="rId3" Type="http://schemas.openxmlformats.org/officeDocument/2006/relationships/hyperlink" Target="https://en.wikipedia.org/wiki/Outlier#Tukey's_fences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1.png"/><Relationship Id="rId3" Type="http://schemas.openxmlformats.org/officeDocument/2006/relationships/image" Target="../media/image12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53989"/>
            <a:ext cx="9144000" cy="5117566"/>
          </a:xfrm>
          <a:prstGeom prst="rect">
            <a:avLst/>
          </a:prstGeom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xmlns="" id="{3A65CFE4-FFD8-1143-9D24-394334F13312}"/>
              </a:ext>
            </a:extLst>
          </p:cNvPr>
          <p:cNvSpPr txBox="1">
            <a:spLocks/>
          </p:cNvSpPr>
          <p:nvPr/>
        </p:nvSpPr>
        <p:spPr>
          <a:xfrm>
            <a:off x="299687" y="356611"/>
            <a:ext cx="6564251" cy="119331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2800" dirty="0" smtClean="0">
                <a:solidFill>
                  <a:srgbClr val="2D3035"/>
                </a:solidFill>
                <a:latin typeface="Oswald Medium" panose="02000603000000000000" pitchFamily="2" charset="77"/>
              </a:rPr>
              <a:t>ANÁLISIS EXPLORATORIO DE DATOS CON</a:t>
            </a:r>
            <a:endParaRPr lang="es-ES" sz="2800" dirty="0">
              <a:solidFill>
                <a:srgbClr val="2D3035"/>
              </a:solidFill>
              <a:latin typeface="Oswald Medium" panose="02000603000000000000" pitchFamily="2" charset="77"/>
            </a:endParaRP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91038" y="152670"/>
            <a:ext cx="1587142" cy="1229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2731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3A65CFE4-FFD8-1143-9D24-394334F13312}"/>
              </a:ext>
            </a:extLst>
          </p:cNvPr>
          <p:cNvSpPr txBox="1">
            <a:spLocks/>
          </p:cNvSpPr>
          <p:nvPr/>
        </p:nvSpPr>
        <p:spPr>
          <a:xfrm>
            <a:off x="299687" y="356611"/>
            <a:ext cx="6564251" cy="119331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2800" dirty="0">
                <a:solidFill>
                  <a:srgbClr val="2D3035"/>
                </a:solidFill>
                <a:latin typeface="Oswald Medium" panose="02000603000000000000" pitchFamily="2" charset="77"/>
              </a:rPr>
              <a:t>Ej. </a:t>
            </a:r>
            <a:r>
              <a:rPr lang="es-ES" sz="2800" dirty="0" smtClean="0">
                <a:solidFill>
                  <a:srgbClr val="2D3035"/>
                </a:solidFill>
                <a:latin typeface="Oswald Medium" panose="02000603000000000000" pitchFamily="2" charset="77"/>
              </a:rPr>
              <a:t>#7</a:t>
            </a:r>
            <a:endParaRPr lang="es-ES" sz="2800" dirty="0">
              <a:solidFill>
                <a:srgbClr val="2D3035"/>
              </a:solidFill>
              <a:latin typeface="Oswald Medium" panose="02000603000000000000" pitchFamily="2" charset="77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380437" y="1262743"/>
            <a:ext cx="8360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smtClean="0">
                <a:latin typeface="Oswald Medium" charset="0"/>
                <a:ea typeface="Oswald Medium" charset="0"/>
                <a:cs typeface="Oswald Medium" charset="0"/>
              </a:rPr>
              <a:t>Sobre los puestos en </a:t>
            </a:r>
            <a:r>
              <a:rPr lang="es-ES_tradnl" dirty="0" err="1" smtClean="0">
                <a:latin typeface="Oswald Medium" charset="0"/>
                <a:ea typeface="Oswald Medium" charset="0"/>
                <a:cs typeface="Oswald Medium" charset="0"/>
              </a:rPr>
              <a:t>Bankia</a:t>
            </a:r>
            <a:r>
              <a:rPr lang="es-ES_tradnl" dirty="0" smtClean="0">
                <a:latin typeface="Oswald Medium" charset="0"/>
                <a:ea typeface="Oswald Medium" charset="0"/>
                <a:cs typeface="Oswald Medium" charset="0"/>
              </a:rPr>
              <a:t>  y las organizaciones de pertenencia de los acusados</a:t>
            </a:r>
            <a:endParaRPr lang="es-ES_tradnl" dirty="0">
              <a:latin typeface="Oswald Medium" charset="0"/>
              <a:ea typeface="Oswald Medium" charset="0"/>
              <a:cs typeface="Oswald Medium" charset="0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380437" y="1815803"/>
            <a:ext cx="8360792" cy="7232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s-ES_tradnl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Roboto Condensed" charset="0"/>
                <a:ea typeface="Roboto Condensed" charset="0"/>
                <a:cs typeface="Roboto Condensed" charset="0"/>
              </a:rPr>
              <a:t>¿Cuántos acusados hay por puesto en </a:t>
            </a:r>
            <a:r>
              <a:rPr lang="es-ES_tradnl" sz="16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Roboto Condensed" charset="0"/>
                <a:ea typeface="Roboto Condensed" charset="0"/>
                <a:cs typeface="Roboto Condensed" charset="0"/>
              </a:rPr>
              <a:t>Bankia</a:t>
            </a:r>
            <a:r>
              <a:rPr lang="es-ES_tradnl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Roboto Condensed" charset="0"/>
                <a:ea typeface="Roboto Condensed" charset="0"/>
                <a:cs typeface="Roboto Condensed" charset="0"/>
              </a:rPr>
              <a:t>? ¿Y por organización de pertenencia?</a:t>
            </a:r>
          </a:p>
          <a:p>
            <a:pPr marL="342900" indent="-342900">
              <a:buAutoNum type="arabicPeriod"/>
            </a:pPr>
            <a:endParaRPr lang="es-ES_tradnl" sz="1600" dirty="0">
              <a:solidFill>
                <a:schemeClr val="tx1">
                  <a:lumMod val="85000"/>
                  <a:lumOff val="15000"/>
                </a:schemeClr>
              </a:solidFill>
              <a:latin typeface="Roboto Condensed" charset="0"/>
              <a:ea typeface="Roboto Condensed" charset="0"/>
              <a:cs typeface="Roboto Condensed" charset="0"/>
            </a:endParaRPr>
          </a:p>
          <a:p>
            <a:pPr marL="342900" indent="-342900">
              <a:buAutoNum type="arabicPeriod"/>
            </a:pPr>
            <a:r>
              <a:rPr lang="es-ES_tradnl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Roboto Condensed" charset="0"/>
                <a:ea typeface="Roboto Condensed" charset="0"/>
                <a:cs typeface="Roboto Condensed" charset="0"/>
              </a:rPr>
              <a:t>¿Cuál es el gasto total, el gasto medio y número de operaciones por de cada puesto?</a:t>
            </a:r>
          </a:p>
          <a:p>
            <a:pPr marL="342900" indent="-342900">
              <a:buAutoNum type="arabicPeriod"/>
            </a:pPr>
            <a:endParaRPr lang="es-ES_tradnl" sz="1600" dirty="0">
              <a:solidFill>
                <a:schemeClr val="tx1">
                  <a:lumMod val="85000"/>
                  <a:lumOff val="15000"/>
                </a:schemeClr>
              </a:solidFill>
              <a:latin typeface="Roboto Condensed" charset="0"/>
              <a:ea typeface="Roboto Condensed" charset="0"/>
              <a:cs typeface="Roboto Condensed" charset="0"/>
            </a:endParaRPr>
          </a:p>
          <a:p>
            <a:pPr marL="342900" indent="-342900">
              <a:buAutoNum type="arabicPeriod"/>
            </a:pPr>
            <a:r>
              <a:rPr lang="es-ES_tradnl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Roboto Condensed" charset="0"/>
                <a:ea typeface="Roboto Condensed" charset="0"/>
                <a:cs typeface="Roboto Condensed" charset="0"/>
              </a:rPr>
              <a:t>Realiza un </a:t>
            </a:r>
            <a:r>
              <a:rPr lang="es-ES_tradnl" sz="16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Roboto Condensed" charset="0"/>
                <a:ea typeface="Roboto Condensed" charset="0"/>
                <a:cs typeface="Roboto Condensed" charset="0"/>
              </a:rPr>
              <a:t>boxplot</a:t>
            </a:r>
            <a:r>
              <a:rPr lang="es-ES_tradnl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Roboto Condensed" charset="0"/>
                <a:ea typeface="Roboto Condensed" charset="0"/>
                <a:cs typeface="Roboto Condensed" charset="0"/>
              </a:rPr>
              <a:t> para comparar los importes de las operaciones por organización de pertenencia de cada acusado.</a:t>
            </a:r>
          </a:p>
          <a:p>
            <a:pPr marL="342900" indent="-342900">
              <a:buAutoNum type="arabicPeriod"/>
            </a:pPr>
            <a:endParaRPr lang="es-ES_tradnl" sz="1600" dirty="0">
              <a:solidFill>
                <a:schemeClr val="tx1">
                  <a:lumMod val="85000"/>
                  <a:lumOff val="15000"/>
                </a:schemeClr>
              </a:solidFill>
              <a:latin typeface="Roboto Condensed" charset="0"/>
              <a:ea typeface="Roboto Condensed" charset="0"/>
              <a:cs typeface="Roboto Condensed" charset="0"/>
            </a:endParaRPr>
          </a:p>
          <a:p>
            <a:pPr marL="342900" indent="-342900">
              <a:buAutoNum type="arabicPeriod"/>
            </a:pPr>
            <a:endParaRPr lang="es-ES_tradnl" sz="1600" dirty="0" smtClean="0">
              <a:solidFill>
                <a:schemeClr val="tx1">
                  <a:lumMod val="85000"/>
                  <a:lumOff val="15000"/>
                </a:schemeClr>
              </a:solidFill>
              <a:latin typeface="Roboto Condensed" charset="0"/>
              <a:ea typeface="Roboto Condensed" charset="0"/>
              <a:cs typeface="Roboto Condensed" charset="0"/>
            </a:endParaRPr>
          </a:p>
          <a:p>
            <a:pPr marL="342900" indent="-342900">
              <a:buAutoNum type="arabicPeriod"/>
            </a:pPr>
            <a:endParaRPr lang="es-ES_tradnl" sz="1600" dirty="0">
              <a:solidFill>
                <a:schemeClr val="tx1">
                  <a:lumMod val="85000"/>
                  <a:lumOff val="15000"/>
                </a:schemeClr>
              </a:solidFill>
              <a:latin typeface="Roboto Condensed" charset="0"/>
              <a:ea typeface="Roboto Condensed" charset="0"/>
              <a:cs typeface="Roboto Condensed" charset="0"/>
            </a:endParaRPr>
          </a:p>
          <a:p>
            <a:pPr marL="342900" indent="-342900">
              <a:buAutoNum type="arabicPeriod"/>
            </a:pPr>
            <a:endParaRPr lang="es-ES_tradnl" sz="1600" dirty="0" smtClean="0">
              <a:solidFill>
                <a:schemeClr val="tx1">
                  <a:lumMod val="85000"/>
                  <a:lumOff val="15000"/>
                </a:schemeClr>
              </a:solidFill>
              <a:latin typeface="Roboto Condensed" charset="0"/>
              <a:ea typeface="Roboto Condensed" charset="0"/>
              <a:cs typeface="Roboto Condensed" charset="0"/>
            </a:endParaRPr>
          </a:p>
          <a:p>
            <a:pPr marL="342900" indent="-342900">
              <a:buAutoNum type="arabicPeriod"/>
            </a:pPr>
            <a:endParaRPr lang="es-ES_tradnl" sz="1600" dirty="0">
              <a:solidFill>
                <a:schemeClr val="tx1">
                  <a:lumMod val="85000"/>
                  <a:lumOff val="15000"/>
                </a:schemeClr>
              </a:solidFill>
              <a:latin typeface="Roboto Condensed" charset="0"/>
              <a:ea typeface="Roboto Condensed" charset="0"/>
              <a:cs typeface="Roboto Condensed" charset="0"/>
            </a:endParaRPr>
          </a:p>
          <a:p>
            <a:pPr marL="342900" indent="-342900">
              <a:buAutoNum type="arabicPeriod"/>
            </a:pPr>
            <a:endParaRPr lang="es-ES_tradnl" sz="1600" dirty="0" smtClean="0">
              <a:solidFill>
                <a:schemeClr val="tx1">
                  <a:lumMod val="85000"/>
                  <a:lumOff val="15000"/>
                </a:schemeClr>
              </a:solidFill>
              <a:latin typeface="Roboto Condensed" charset="0"/>
              <a:ea typeface="Roboto Condensed" charset="0"/>
              <a:cs typeface="Roboto Condensed" charset="0"/>
            </a:endParaRPr>
          </a:p>
          <a:p>
            <a:pPr marL="342900" indent="-342900">
              <a:buAutoNum type="arabicPeriod"/>
            </a:pPr>
            <a:endParaRPr lang="es-ES_tradnl" sz="1600" dirty="0">
              <a:solidFill>
                <a:schemeClr val="tx1">
                  <a:lumMod val="85000"/>
                  <a:lumOff val="15000"/>
                </a:schemeClr>
              </a:solidFill>
              <a:latin typeface="Roboto Condensed" charset="0"/>
              <a:ea typeface="Roboto Condensed" charset="0"/>
              <a:cs typeface="Roboto Condensed" charset="0"/>
            </a:endParaRPr>
          </a:p>
          <a:p>
            <a:pPr marL="342900" indent="-342900">
              <a:buAutoNum type="arabicPeriod"/>
            </a:pPr>
            <a:endParaRPr lang="es-ES_tradnl" sz="1600" dirty="0" smtClean="0">
              <a:solidFill>
                <a:schemeClr val="tx1">
                  <a:lumMod val="85000"/>
                  <a:lumOff val="15000"/>
                </a:schemeClr>
              </a:solidFill>
              <a:latin typeface="Roboto Condensed" charset="0"/>
              <a:ea typeface="Roboto Condensed" charset="0"/>
              <a:cs typeface="Roboto Condensed" charset="0"/>
            </a:endParaRPr>
          </a:p>
          <a:p>
            <a:pPr marL="342900" indent="-342900">
              <a:buAutoNum type="arabicPeriod"/>
            </a:pPr>
            <a:endParaRPr lang="es-ES_tradnl" sz="1600" dirty="0">
              <a:solidFill>
                <a:schemeClr val="tx1">
                  <a:lumMod val="85000"/>
                  <a:lumOff val="15000"/>
                </a:schemeClr>
              </a:solidFill>
              <a:latin typeface="Roboto Condensed" charset="0"/>
              <a:ea typeface="Roboto Condensed" charset="0"/>
              <a:cs typeface="Roboto Condensed" charset="0"/>
            </a:endParaRPr>
          </a:p>
          <a:p>
            <a:pPr marL="342900" indent="-342900">
              <a:buAutoNum type="arabicPeriod"/>
            </a:pPr>
            <a:r>
              <a:rPr lang="es-ES_tradnl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Roboto Condensed" charset="0"/>
                <a:ea typeface="Roboto Condensed" charset="0"/>
                <a:cs typeface="Roboto Condensed" charset="0"/>
              </a:rPr>
              <a:t>Realizar un </a:t>
            </a:r>
            <a:r>
              <a:rPr lang="es-ES_tradnl" sz="16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Roboto Condensed" charset="0"/>
                <a:ea typeface="Roboto Condensed" charset="0"/>
                <a:cs typeface="Roboto Condensed" charset="0"/>
              </a:rPr>
              <a:t>boxplot</a:t>
            </a:r>
            <a:r>
              <a:rPr lang="es-ES_tradnl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Roboto Condensed" charset="0"/>
                <a:ea typeface="Roboto Condensed" charset="0"/>
                <a:cs typeface="Roboto Condensed" charset="0"/>
              </a:rPr>
              <a:t> en el cada punto en vez de una operación sea el importe total gastado por cada titular, de esta forma podremos comparar sus principales estadísticas.</a:t>
            </a:r>
          </a:p>
          <a:p>
            <a:pPr marL="342900" indent="-342900">
              <a:buFontTx/>
              <a:buAutoNum type="arabicPeriod"/>
            </a:pPr>
            <a:endParaRPr lang="es-ES_tradnl" sz="1600" dirty="0" smtClean="0">
              <a:solidFill>
                <a:schemeClr val="tx1">
                  <a:lumMod val="85000"/>
                  <a:lumOff val="15000"/>
                </a:schemeClr>
              </a:solidFill>
              <a:latin typeface="Roboto Condensed" charset="0"/>
              <a:ea typeface="Roboto Condensed" charset="0"/>
              <a:cs typeface="Roboto Condensed" charset="0"/>
            </a:endParaRPr>
          </a:p>
          <a:p>
            <a:pPr marL="342900" indent="-342900">
              <a:buFontTx/>
              <a:buAutoNum type="arabicPeriod"/>
            </a:pPr>
            <a:r>
              <a:rPr lang="es-ES_tradnl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Roboto Condensed" charset="0"/>
                <a:ea typeface="Roboto Condensed" charset="0"/>
                <a:cs typeface="Roboto Condensed" charset="0"/>
              </a:rPr>
              <a:t>¿Quién es el acusado que más ha gastado dentro de cada organización?</a:t>
            </a:r>
          </a:p>
          <a:p>
            <a:pPr marL="342900" indent="-342900">
              <a:buAutoNum type="arabicPeriod"/>
            </a:pPr>
            <a:endParaRPr lang="es-ES_tradnl" sz="1600" dirty="0">
              <a:solidFill>
                <a:schemeClr val="tx1">
                  <a:lumMod val="85000"/>
                  <a:lumOff val="15000"/>
                </a:schemeClr>
              </a:solidFill>
              <a:latin typeface="Roboto Condensed" charset="0"/>
              <a:ea typeface="Roboto Condensed" charset="0"/>
              <a:cs typeface="Roboto Condensed" charset="0"/>
            </a:endParaRPr>
          </a:p>
          <a:p>
            <a:pPr marL="342900" indent="-342900">
              <a:buAutoNum type="arabicPeriod"/>
            </a:pPr>
            <a:endParaRPr lang="es-ES_tradnl" sz="1600" dirty="0" smtClean="0">
              <a:solidFill>
                <a:schemeClr val="tx1">
                  <a:lumMod val="85000"/>
                  <a:lumOff val="15000"/>
                </a:schemeClr>
              </a:solidFill>
              <a:latin typeface="Roboto Condensed" charset="0"/>
              <a:ea typeface="Roboto Condensed" charset="0"/>
              <a:cs typeface="Roboto Condensed" charset="0"/>
            </a:endParaRPr>
          </a:p>
          <a:p>
            <a:pPr marL="342900" indent="-342900">
              <a:buAutoNum type="arabicPeriod"/>
            </a:pPr>
            <a:endParaRPr lang="es-ES_tradnl" sz="1600" dirty="0">
              <a:solidFill>
                <a:schemeClr val="tx1">
                  <a:lumMod val="85000"/>
                  <a:lumOff val="15000"/>
                </a:schemeClr>
              </a:solidFill>
              <a:latin typeface="Roboto Condensed" charset="0"/>
              <a:ea typeface="Roboto Condensed" charset="0"/>
              <a:cs typeface="Roboto Condensed" charset="0"/>
            </a:endParaRPr>
          </a:p>
          <a:p>
            <a:pPr marL="342900" indent="-342900">
              <a:buAutoNum type="arabicPeriod"/>
            </a:pPr>
            <a:endParaRPr lang="es-ES_tradnl" sz="1600" dirty="0" smtClean="0">
              <a:solidFill>
                <a:schemeClr val="tx1">
                  <a:lumMod val="85000"/>
                  <a:lumOff val="15000"/>
                </a:schemeClr>
              </a:solidFill>
              <a:latin typeface="Roboto Condensed" charset="0"/>
              <a:ea typeface="Roboto Condensed" charset="0"/>
              <a:cs typeface="Roboto Condensed" charset="0"/>
            </a:endParaRPr>
          </a:p>
          <a:p>
            <a:pPr marL="342900" indent="-342900">
              <a:buAutoNum type="arabicPeriod"/>
            </a:pPr>
            <a:endParaRPr lang="es-ES_tradnl" sz="1600" dirty="0">
              <a:solidFill>
                <a:schemeClr val="tx1">
                  <a:lumMod val="85000"/>
                  <a:lumOff val="15000"/>
                </a:schemeClr>
              </a:solidFill>
              <a:latin typeface="Roboto Condensed" charset="0"/>
              <a:ea typeface="Roboto Condensed" charset="0"/>
              <a:cs typeface="Roboto Condensed" charset="0"/>
            </a:endParaRPr>
          </a:p>
          <a:p>
            <a:pPr marL="342900" indent="-342900">
              <a:buAutoNum type="arabicPeriod"/>
            </a:pPr>
            <a:endParaRPr lang="es-ES_tradnl" sz="1600" dirty="0" smtClean="0">
              <a:solidFill>
                <a:schemeClr val="tx1">
                  <a:lumMod val="85000"/>
                  <a:lumOff val="15000"/>
                </a:schemeClr>
              </a:solidFill>
              <a:latin typeface="Roboto Condensed" charset="0"/>
              <a:ea typeface="Roboto Condensed" charset="0"/>
              <a:cs typeface="Roboto Condensed" charset="0"/>
            </a:endParaRPr>
          </a:p>
          <a:p>
            <a:pPr marL="342900" indent="-342900">
              <a:buAutoNum type="arabicPeriod"/>
            </a:pPr>
            <a:endParaRPr lang="es-ES_tradnl" sz="1600" dirty="0">
              <a:solidFill>
                <a:schemeClr val="tx1">
                  <a:lumMod val="85000"/>
                  <a:lumOff val="15000"/>
                </a:schemeClr>
              </a:solidFill>
              <a:latin typeface="Roboto Condensed" charset="0"/>
              <a:ea typeface="Roboto Condensed" charset="0"/>
              <a:cs typeface="Roboto Condensed" charset="0"/>
            </a:endParaRPr>
          </a:p>
          <a:p>
            <a:pPr marL="342900" indent="-342900">
              <a:buAutoNum type="arabicPeriod"/>
            </a:pPr>
            <a:endParaRPr lang="es-ES_tradnl" sz="1600" dirty="0" smtClean="0">
              <a:solidFill>
                <a:schemeClr val="tx1">
                  <a:lumMod val="85000"/>
                  <a:lumOff val="15000"/>
                </a:schemeClr>
              </a:solidFill>
              <a:latin typeface="Roboto Condensed" charset="0"/>
              <a:ea typeface="Roboto Condensed" charset="0"/>
              <a:cs typeface="Roboto Condensed" charset="0"/>
            </a:endParaRPr>
          </a:p>
          <a:p>
            <a:pPr marL="342900" indent="-342900">
              <a:buAutoNum type="arabicPeriod"/>
            </a:pPr>
            <a:endParaRPr lang="es-ES_tradnl" sz="1600" dirty="0">
              <a:solidFill>
                <a:schemeClr val="tx1">
                  <a:lumMod val="85000"/>
                  <a:lumOff val="15000"/>
                </a:schemeClr>
              </a:solidFill>
              <a:latin typeface="Roboto Condensed" charset="0"/>
              <a:ea typeface="Roboto Condensed" charset="0"/>
              <a:cs typeface="Roboto Condensed" charset="0"/>
            </a:endParaRPr>
          </a:p>
          <a:p>
            <a:pPr marL="342900" indent="-342900">
              <a:buAutoNum type="arabicPeriod"/>
            </a:pPr>
            <a:endParaRPr lang="es-ES_tradnl" sz="1600" dirty="0">
              <a:solidFill>
                <a:schemeClr val="tx1">
                  <a:lumMod val="85000"/>
                  <a:lumOff val="15000"/>
                </a:schemeClr>
              </a:solidFill>
              <a:latin typeface="Roboto Condensed" charset="0"/>
              <a:ea typeface="Roboto Condensed" charset="0"/>
              <a:cs typeface="Roboto Condensed" charset="0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6144" y="3590962"/>
            <a:ext cx="4974771" cy="1651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841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3A65CFE4-FFD8-1143-9D24-394334F13312}"/>
              </a:ext>
            </a:extLst>
          </p:cNvPr>
          <p:cNvSpPr txBox="1">
            <a:spLocks/>
          </p:cNvSpPr>
          <p:nvPr/>
        </p:nvSpPr>
        <p:spPr>
          <a:xfrm>
            <a:off x="299687" y="356611"/>
            <a:ext cx="6564251" cy="119331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2800" dirty="0">
                <a:solidFill>
                  <a:srgbClr val="2D3035"/>
                </a:solidFill>
                <a:latin typeface="Oswald Medium" panose="02000603000000000000" pitchFamily="2" charset="77"/>
              </a:rPr>
              <a:t>Ej. </a:t>
            </a:r>
            <a:r>
              <a:rPr lang="es-ES" sz="2800" dirty="0" smtClean="0">
                <a:solidFill>
                  <a:srgbClr val="2D3035"/>
                </a:solidFill>
                <a:latin typeface="Oswald Medium" panose="02000603000000000000" pitchFamily="2" charset="77"/>
              </a:rPr>
              <a:t>#</a:t>
            </a:r>
            <a:r>
              <a:rPr lang="es-ES" sz="2800" dirty="0">
                <a:solidFill>
                  <a:srgbClr val="2D3035"/>
                </a:solidFill>
                <a:latin typeface="Oswald Medium" panose="02000603000000000000" pitchFamily="2" charset="77"/>
              </a:rPr>
              <a:t>8</a:t>
            </a:r>
            <a:endParaRPr lang="es-ES" sz="2800" dirty="0">
              <a:solidFill>
                <a:srgbClr val="2D3035"/>
              </a:solidFill>
              <a:latin typeface="Oswald Medium" panose="02000603000000000000" pitchFamily="2" charset="77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380437" y="1262743"/>
            <a:ext cx="8360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smtClean="0">
                <a:latin typeface="Oswald Medium" charset="0"/>
                <a:ea typeface="Oswald Medium" charset="0"/>
                <a:cs typeface="Oswald Medium" charset="0"/>
              </a:rPr>
              <a:t>Actividad de los acusados</a:t>
            </a:r>
            <a:endParaRPr lang="es-ES_tradnl" dirty="0">
              <a:latin typeface="Oswald Medium" charset="0"/>
              <a:ea typeface="Oswald Medium" charset="0"/>
              <a:cs typeface="Oswald Medium" charset="0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380437" y="1815803"/>
            <a:ext cx="8360792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s-ES_tradnl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Roboto Condensed" charset="0"/>
                <a:ea typeface="Roboto Condensed" charset="0"/>
                <a:cs typeface="Roboto Condensed" charset="0"/>
              </a:rPr>
              <a:t>Obtener la fecha de la primera y última operación de cada titular y representarla gráficamente con el fin de visualizar su actividad</a:t>
            </a:r>
            <a:endParaRPr lang="es-ES_tradnl" sz="1600" dirty="0">
              <a:solidFill>
                <a:schemeClr val="tx1">
                  <a:lumMod val="85000"/>
                  <a:lumOff val="15000"/>
                </a:schemeClr>
              </a:solidFill>
              <a:latin typeface="Roboto Condensed" charset="0"/>
              <a:ea typeface="Roboto Condensed" charset="0"/>
              <a:cs typeface="Roboto Condensed" charset="0"/>
            </a:endParaRPr>
          </a:p>
          <a:p>
            <a:pPr marL="342900" indent="-342900">
              <a:buAutoNum type="arabicPeriod"/>
            </a:pPr>
            <a:endParaRPr lang="es-ES_tradnl" sz="1600" dirty="0" smtClean="0">
              <a:solidFill>
                <a:schemeClr val="tx1">
                  <a:lumMod val="85000"/>
                  <a:lumOff val="15000"/>
                </a:schemeClr>
              </a:solidFill>
              <a:latin typeface="Roboto Condensed" charset="0"/>
              <a:ea typeface="Roboto Condensed" charset="0"/>
              <a:cs typeface="Roboto Condensed" charset="0"/>
            </a:endParaRPr>
          </a:p>
          <a:p>
            <a:pPr marL="342900" indent="-342900">
              <a:buAutoNum type="arabicPeriod"/>
            </a:pPr>
            <a:endParaRPr lang="es-ES_tradnl" sz="1600" dirty="0">
              <a:solidFill>
                <a:schemeClr val="tx1">
                  <a:lumMod val="85000"/>
                  <a:lumOff val="15000"/>
                </a:schemeClr>
              </a:solidFill>
              <a:latin typeface="Roboto Condensed" charset="0"/>
              <a:ea typeface="Roboto Condensed" charset="0"/>
              <a:cs typeface="Roboto Condensed" charset="0"/>
            </a:endParaRPr>
          </a:p>
          <a:p>
            <a:pPr marL="342900" indent="-342900">
              <a:buAutoNum type="arabicPeriod"/>
            </a:pPr>
            <a:endParaRPr lang="es-ES_tradnl" sz="1600" dirty="0" smtClean="0">
              <a:solidFill>
                <a:schemeClr val="tx1">
                  <a:lumMod val="85000"/>
                  <a:lumOff val="15000"/>
                </a:schemeClr>
              </a:solidFill>
              <a:latin typeface="Roboto Condensed" charset="0"/>
              <a:ea typeface="Roboto Condensed" charset="0"/>
              <a:cs typeface="Roboto Condensed" charset="0"/>
            </a:endParaRPr>
          </a:p>
          <a:p>
            <a:pPr marL="342900" indent="-342900">
              <a:buAutoNum type="arabicPeriod"/>
            </a:pPr>
            <a:endParaRPr lang="es-ES_tradnl" sz="1600" dirty="0">
              <a:solidFill>
                <a:schemeClr val="tx1">
                  <a:lumMod val="85000"/>
                  <a:lumOff val="15000"/>
                </a:schemeClr>
              </a:solidFill>
              <a:latin typeface="Roboto Condensed" charset="0"/>
              <a:ea typeface="Roboto Condensed" charset="0"/>
              <a:cs typeface="Roboto Condensed" charset="0"/>
            </a:endParaRPr>
          </a:p>
          <a:p>
            <a:pPr marL="342900" indent="-342900">
              <a:buAutoNum type="arabicPeriod"/>
            </a:pPr>
            <a:endParaRPr lang="es-ES_tradnl" sz="1600" dirty="0" smtClean="0">
              <a:solidFill>
                <a:schemeClr val="tx1">
                  <a:lumMod val="85000"/>
                  <a:lumOff val="15000"/>
                </a:schemeClr>
              </a:solidFill>
              <a:latin typeface="Roboto Condensed" charset="0"/>
              <a:ea typeface="Roboto Condensed" charset="0"/>
              <a:cs typeface="Roboto Condensed" charset="0"/>
            </a:endParaRPr>
          </a:p>
          <a:p>
            <a:pPr marL="342900" indent="-342900">
              <a:buAutoNum type="arabicPeriod"/>
            </a:pPr>
            <a:endParaRPr lang="es-ES_tradnl" sz="1600" dirty="0">
              <a:solidFill>
                <a:schemeClr val="tx1">
                  <a:lumMod val="85000"/>
                  <a:lumOff val="15000"/>
                </a:schemeClr>
              </a:solidFill>
              <a:latin typeface="Roboto Condensed" charset="0"/>
              <a:ea typeface="Roboto Condensed" charset="0"/>
              <a:cs typeface="Roboto Condensed" charset="0"/>
            </a:endParaRPr>
          </a:p>
          <a:p>
            <a:pPr marL="342900" indent="-342900">
              <a:buAutoNum type="arabicPeriod"/>
            </a:pPr>
            <a:endParaRPr lang="es-ES_tradnl" sz="1600" dirty="0" smtClean="0">
              <a:solidFill>
                <a:schemeClr val="tx1">
                  <a:lumMod val="85000"/>
                  <a:lumOff val="15000"/>
                </a:schemeClr>
              </a:solidFill>
              <a:latin typeface="Roboto Condensed" charset="0"/>
              <a:ea typeface="Roboto Condensed" charset="0"/>
              <a:cs typeface="Roboto Condensed" charset="0"/>
            </a:endParaRPr>
          </a:p>
          <a:p>
            <a:pPr marL="342900" indent="-342900">
              <a:buAutoNum type="arabicPeriod"/>
            </a:pPr>
            <a:endParaRPr lang="es-ES_tradnl" sz="1600" dirty="0">
              <a:solidFill>
                <a:schemeClr val="tx1">
                  <a:lumMod val="85000"/>
                  <a:lumOff val="15000"/>
                </a:schemeClr>
              </a:solidFill>
              <a:latin typeface="Roboto Condensed" charset="0"/>
              <a:ea typeface="Roboto Condensed" charset="0"/>
              <a:cs typeface="Roboto Condensed" charset="0"/>
            </a:endParaRPr>
          </a:p>
          <a:p>
            <a:pPr marL="342900" indent="-342900">
              <a:buAutoNum type="arabicPeriod"/>
            </a:pPr>
            <a:endParaRPr lang="es-ES_tradnl" sz="1600" dirty="0">
              <a:solidFill>
                <a:schemeClr val="tx1">
                  <a:lumMod val="85000"/>
                  <a:lumOff val="15000"/>
                </a:schemeClr>
              </a:solidFill>
              <a:latin typeface="Roboto Condensed" charset="0"/>
              <a:ea typeface="Roboto Condensed" charset="0"/>
              <a:cs typeface="Roboto Condensed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29486" y="2538207"/>
            <a:ext cx="6184419" cy="3858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04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3A65CFE4-FFD8-1143-9D24-394334F13312}"/>
              </a:ext>
            </a:extLst>
          </p:cNvPr>
          <p:cNvSpPr txBox="1">
            <a:spLocks/>
          </p:cNvSpPr>
          <p:nvPr/>
        </p:nvSpPr>
        <p:spPr>
          <a:xfrm>
            <a:off x="299687" y="356611"/>
            <a:ext cx="6564251" cy="119331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2800" dirty="0" smtClean="0">
                <a:solidFill>
                  <a:srgbClr val="2D3035"/>
                </a:solidFill>
                <a:latin typeface="Oswald Medium" panose="02000603000000000000" pitchFamily="2" charset="77"/>
              </a:rPr>
              <a:t>Ej. #1</a:t>
            </a:r>
            <a:endParaRPr lang="es-ES" sz="2800" dirty="0">
              <a:solidFill>
                <a:srgbClr val="2D3035"/>
              </a:solidFill>
              <a:latin typeface="Oswald Medium" panose="02000603000000000000" pitchFamily="2" charset="77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7296" y="2155372"/>
            <a:ext cx="5970589" cy="40138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80657" y="2846871"/>
            <a:ext cx="5551714" cy="3545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CuadroTexto 5"/>
          <p:cNvSpPr txBox="1"/>
          <p:nvPr/>
        </p:nvSpPr>
        <p:spPr>
          <a:xfrm>
            <a:off x="380437" y="1262743"/>
            <a:ext cx="45608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 smtClean="0">
                <a:latin typeface="Oswald Medium" charset="0"/>
                <a:ea typeface="Oswald Medium" charset="0"/>
                <a:cs typeface="Oswald Medium" charset="0"/>
              </a:rPr>
              <a:t>Número de observaciones por titular de la tarjeta</a:t>
            </a:r>
            <a:endParaRPr lang="es-ES_tradnl" dirty="0">
              <a:latin typeface="Oswald Medium" charset="0"/>
              <a:ea typeface="Oswald Medium" charset="0"/>
              <a:cs typeface="Oswald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4806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3A65CFE4-FFD8-1143-9D24-394334F13312}"/>
              </a:ext>
            </a:extLst>
          </p:cNvPr>
          <p:cNvSpPr txBox="1">
            <a:spLocks/>
          </p:cNvSpPr>
          <p:nvPr/>
        </p:nvSpPr>
        <p:spPr>
          <a:xfrm>
            <a:off x="299687" y="356611"/>
            <a:ext cx="6564251" cy="119331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2800" dirty="0">
                <a:solidFill>
                  <a:srgbClr val="2D3035"/>
                </a:solidFill>
                <a:latin typeface="Oswald Medium" panose="02000603000000000000" pitchFamily="2" charset="77"/>
              </a:rPr>
              <a:t>Ej. </a:t>
            </a:r>
            <a:r>
              <a:rPr lang="es-ES" sz="2800" dirty="0" smtClean="0">
                <a:solidFill>
                  <a:srgbClr val="2D3035"/>
                </a:solidFill>
                <a:latin typeface="Oswald Medium" panose="02000603000000000000" pitchFamily="2" charset="77"/>
              </a:rPr>
              <a:t>#2</a:t>
            </a:r>
            <a:endParaRPr lang="es-ES" sz="2800" dirty="0">
              <a:solidFill>
                <a:srgbClr val="2D3035"/>
              </a:solidFill>
              <a:latin typeface="Oswald Medium" panose="02000603000000000000" pitchFamily="2" charset="77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380437" y="1262743"/>
            <a:ext cx="7201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 smtClean="0">
                <a:latin typeface="Oswald Medium" charset="0"/>
                <a:ea typeface="Oswald Medium" charset="0"/>
                <a:cs typeface="Oswald Medium" charset="0"/>
              </a:rPr>
              <a:t>Cada anotación tiene un código de operación ¿Qué significa cada uno de ellos?</a:t>
            </a:r>
            <a:endParaRPr lang="es-ES_tradnl" dirty="0">
              <a:latin typeface="Oswald Medium" charset="0"/>
              <a:ea typeface="Oswald Medium" charset="0"/>
              <a:cs typeface="Oswald Medium" charset="0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9738" y="2260864"/>
            <a:ext cx="4394200" cy="914400"/>
          </a:xfrm>
          <a:prstGeom prst="rect">
            <a:avLst/>
          </a:prstGeom>
        </p:spPr>
      </p:pic>
      <p:sp>
        <p:nvSpPr>
          <p:cNvPr id="8" name="CuadroTexto 7"/>
          <p:cNvSpPr txBox="1"/>
          <p:nvPr/>
        </p:nvSpPr>
        <p:spPr>
          <a:xfrm>
            <a:off x="382250" y="3886200"/>
            <a:ext cx="76306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 smtClean="0">
                <a:latin typeface="Oswald Medium" charset="0"/>
                <a:ea typeface="Oswald Medium" charset="0"/>
                <a:cs typeface="Oswald Medium" charset="0"/>
              </a:rPr>
              <a:t>Calcula la media y la mediana de todos los importes exceptos de los que son abonos.</a:t>
            </a:r>
            <a:endParaRPr lang="es-ES_tradnl" dirty="0">
              <a:latin typeface="Oswald Medium" charset="0"/>
              <a:ea typeface="Oswald Medium" charset="0"/>
              <a:cs typeface="Oswald Medium" charset="0"/>
            </a:endParaRP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5792" y="4854121"/>
            <a:ext cx="33147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386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3A65CFE4-FFD8-1143-9D24-394334F13312}"/>
              </a:ext>
            </a:extLst>
          </p:cNvPr>
          <p:cNvSpPr txBox="1">
            <a:spLocks/>
          </p:cNvSpPr>
          <p:nvPr/>
        </p:nvSpPr>
        <p:spPr>
          <a:xfrm>
            <a:off x="299687" y="356611"/>
            <a:ext cx="6564251" cy="119331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2800" dirty="0">
                <a:solidFill>
                  <a:srgbClr val="2D3035"/>
                </a:solidFill>
                <a:latin typeface="Oswald Medium" panose="02000603000000000000" pitchFamily="2" charset="77"/>
              </a:rPr>
              <a:t>Ej. </a:t>
            </a:r>
            <a:r>
              <a:rPr lang="es-ES" sz="2800" dirty="0" smtClean="0">
                <a:solidFill>
                  <a:srgbClr val="2D3035"/>
                </a:solidFill>
                <a:latin typeface="Oswald Medium" panose="02000603000000000000" pitchFamily="2" charset="77"/>
              </a:rPr>
              <a:t>#3</a:t>
            </a:r>
            <a:endParaRPr lang="es-ES" sz="2800" dirty="0">
              <a:solidFill>
                <a:srgbClr val="2D3035"/>
              </a:solidFill>
              <a:latin typeface="Oswald Medium" panose="02000603000000000000" pitchFamily="2" charset="77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380437" y="1262743"/>
            <a:ext cx="83607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smtClean="0">
                <a:latin typeface="Oswald Medium" charset="0"/>
                <a:ea typeface="Oswald Medium" charset="0"/>
                <a:cs typeface="Oswald Medium" charset="0"/>
              </a:rPr>
              <a:t>Quiénes son los titulares "extremos" que destacan por haber comprado y a la vez retirado más dinero en efectivo</a:t>
            </a:r>
            <a:endParaRPr lang="es-ES_tradnl" dirty="0">
              <a:latin typeface="Oswald Medium" charset="0"/>
              <a:ea typeface="Oswald Medium" charset="0"/>
              <a:cs typeface="Oswald Medium" charset="0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380437" y="2132894"/>
            <a:ext cx="83607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Roboto Condensed" charset="0"/>
                <a:ea typeface="Roboto Condensed" charset="0"/>
                <a:cs typeface="Roboto Condensed" charset="0"/>
              </a:rPr>
              <a:t>1. Primero deberás agrupar las operaciones de reintegro en cajeros y disposiciones en efectivo dentro de una misma categoría</a:t>
            </a:r>
            <a:endParaRPr lang="es-ES_tradnl" sz="1600" dirty="0">
              <a:solidFill>
                <a:schemeClr val="tx1">
                  <a:lumMod val="85000"/>
                  <a:lumOff val="15000"/>
                </a:schemeClr>
              </a:solidFill>
              <a:latin typeface="Roboto Condensed" charset="0"/>
              <a:ea typeface="Roboto Condensed" charset="0"/>
              <a:cs typeface="Roboto Condensed" charset="0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8515" y="3253922"/>
            <a:ext cx="5588000" cy="2070100"/>
          </a:xfrm>
          <a:prstGeom prst="rect">
            <a:avLst/>
          </a:prstGeom>
        </p:spPr>
      </p:pic>
      <p:sp>
        <p:nvSpPr>
          <p:cNvPr id="10" name="Rectángulo 9"/>
          <p:cNvSpPr/>
          <p:nvPr/>
        </p:nvSpPr>
        <p:spPr>
          <a:xfrm flipV="1">
            <a:off x="1534887" y="3668484"/>
            <a:ext cx="5475513" cy="30719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ln>
                <a:solidFill>
                  <a:srgbClr val="C00000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292960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3A65CFE4-FFD8-1143-9D24-394334F13312}"/>
              </a:ext>
            </a:extLst>
          </p:cNvPr>
          <p:cNvSpPr txBox="1">
            <a:spLocks/>
          </p:cNvSpPr>
          <p:nvPr/>
        </p:nvSpPr>
        <p:spPr>
          <a:xfrm>
            <a:off x="299687" y="356611"/>
            <a:ext cx="6564251" cy="119331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2800" dirty="0">
                <a:solidFill>
                  <a:srgbClr val="2D3035"/>
                </a:solidFill>
                <a:latin typeface="Oswald Medium" panose="02000603000000000000" pitchFamily="2" charset="77"/>
              </a:rPr>
              <a:t>Ej. </a:t>
            </a:r>
            <a:r>
              <a:rPr lang="es-ES" sz="2800" dirty="0" smtClean="0">
                <a:solidFill>
                  <a:srgbClr val="2D3035"/>
                </a:solidFill>
                <a:latin typeface="Oswald Medium" panose="02000603000000000000" pitchFamily="2" charset="77"/>
              </a:rPr>
              <a:t>#3 (</a:t>
            </a:r>
            <a:r>
              <a:rPr lang="es-ES" sz="2800" dirty="0" err="1" smtClean="0">
                <a:solidFill>
                  <a:srgbClr val="2D3035"/>
                </a:solidFill>
                <a:latin typeface="Oswald Medium" panose="02000603000000000000" pitchFamily="2" charset="77"/>
              </a:rPr>
              <a:t>cont</a:t>
            </a:r>
            <a:r>
              <a:rPr lang="es-ES" sz="2800" dirty="0" smtClean="0">
                <a:solidFill>
                  <a:srgbClr val="2D3035"/>
                </a:solidFill>
                <a:latin typeface="Oswald Medium" panose="02000603000000000000" pitchFamily="2" charset="77"/>
              </a:rPr>
              <a:t>)</a:t>
            </a:r>
            <a:endParaRPr lang="es-ES" sz="2800" dirty="0">
              <a:solidFill>
                <a:srgbClr val="2D3035"/>
              </a:solidFill>
              <a:latin typeface="Oswald Medium" panose="02000603000000000000" pitchFamily="2" charset="77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380437" y="1262743"/>
            <a:ext cx="83607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smtClean="0">
                <a:latin typeface="Oswald Medium" charset="0"/>
                <a:ea typeface="Oswald Medium" charset="0"/>
                <a:cs typeface="Oswald Medium" charset="0"/>
              </a:rPr>
              <a:t>Quiénes son los titulares "extremos" que destacan por haber comprado y a la vez retirado más dinero en efectivo</a:t>
            </a:r>
            <a:endParaRPr lang="es-ES_tradnl" dirty="0">
              <a:latin typeface="Oswald Medium" charset="0"/>
              <a:ea typeface="Oswald Medium" charset="0"/>
              <a:cs typeface="Oswald Medium" charset="0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380437" y="2132894"/>
            <a:ext cx="83607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Roboto Condensed" charset="0"/>
                <a:ea typeface="Roboto Condensed" charset="0"/>
                <a:cs typeface="Roboto Condensed" charset="0"/>
              </a:rPr>
              <a:t>2. Hacer un </a:t>
            </a:r>
            <a:r>
              <a:rPr lang="es-ES_tradnl" sz="16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Roboto Condensed" charset="0"/>
                <a:ea typeface="Roboto Condensed" charset="0"/>
                <a:cs typeface="Roboto Condensed" charset="0"/>
              </a:rPr>
              <a:t>boxplot</a:t>
            </a:r>
            <a:r>
              <a:rPr lang="es-ES_tradnl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Roboto Condensed" charset="0"/>
                <a:ea typeface="Roboto Condensed" charset="0"/>
                <a:cs typeface="Roboto Condensed" charset="0"/>
              </a:rPr>
              <a:t> de los importes de los movimientos que nos permita comparar las disposiciones en efectivo Vs las compras</a:t>
            </a:r>
            <a:endParaRPr lang="es-ES_tradnl" sz="1600" dirty="0">
              <a:solidFill>
                <a:schemeClr val="tx1">
                  <a:lumMod val="85000"/>
                  <a:lumOff val="15000"/>
                </a:schemeClr>
              </a:solidFill>
              <a:latin typeface="Roboto Condensed" charset="0"/>
              <a:ea typeface="Roboto Condensed" charset="0"/>
              <a:cs typeface="Roboto Condensed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029" y="2941489"/>
            <a:ext cx="7783286" cy="1575290"/>
          </a:xfrm>
          <a:prstGeom prst="rect">
            <a:avLst/>
          </a:prstGeom>
        </p:spPr>
      </p:pic>
      <p:sp>
        <p:nvSpPr>
          <p:cNvPr id="8" name="CuadroTexto 7"/>
          <p:cNvSpPr txBox="1"/>
          <p:nvPr/>
        </p:nvSpPr>
        <p:spPr>
          <a:xfrm>
            <a:off x="511065" y="4740599"/>
            <a:ext cx="83607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 Condensed" charset="0"/>
                <a:ea typeface="Roboto Condensed" charset="0"/>
                <a:cs typeface="Roboto Condensed" charset="0"/>
              </a:rPr>
              <a:t>3</a:t>
            </a:r>
            <a:r>
              <a:rPr lang="es-ES_tradnl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Roboto Condensed" charset="0"/>
                <a:ea typeface="Roboto Condensed" charset="0"/>
                <a:cs typeface="Roboto Condensed" charset="0"/>
              </a:rPr>
              <a:t>. Repetir lo mismo pero eliminando los valores extremos siguiendo el criterio de </a:t>
            </a:r>
            <a:r>
              <a:rPr lang="es-ES_tradnl" sz="16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Roboto Condensed" charset="0"/>
                <a:ea typeface="Roboto Condensed" charset="0"/>
                <a:cs typeface="Roboto Condensed" charset="0"/>
              </a:rPr>
              <a:t>Tukey</a:t>
            </a:r>
            <a:r>
              <a:rPr lang="es-ES_tradnl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Roboto Condensed" charset="0"/>
                <a:ea typeface="Roboto Condensed" charset="0"/>
                <a:cs typeface="Roboto Condensed" charset="0"/>
              </a:rPr>
              <a:t>: </a:t>
            </a:r>
            <a:r>
              <a:rPr lang="es-ES_tradnl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Roboto Condensed" charset="0"/>
                <a:ea typeface="Roboto Condensed" charset="0"/>
                <a:cs typeface="Roboto Condensed" charset="0"/>
                <a:hlinkClick r:id="rId3"/>
              </a:rPr>
              <a:t>https://en.wikipedia.org/wiki/Outlier#Tukey's_fences</a:t>
            </a:r>
            <a:r>
              <a:rPr lang="es-ES_tradnl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Roboto Condensed" charset="0"/>
                <a:ea typeface="Roboto Condensed" charset="0"/>
                <a:cs typeface="Roboto Condensed" charset="0"/>
              </a:rPr>
              <a:t> </a:t>
            </a:r>
            <a:endParaRPr lang="es-ES_tradnl" sz="1600" dirty="0">
              <a:solidFill>
                <a:schemeClr val="tx1">
                  <a:lumMod val="85000"/>
                  <a:lumOff val="15000"/>
                </a:schemeClr>
              </a:solidFill>
              <a:latin typeface="Roboto Condensed" charset="0"/>
              <a:ea typeface="Roboto Condensed" charset="0"/>
              <a:cs typeface="Roboto Condense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7188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3A65CFE4-FFD8-1143-9D24-394334F13312}"/>
              </a:ext>
            </a:extLst>
          </p:cNvPr>
          <p:cNvSpPr txBox="1">
            <a:spLocks/>
          </p:cNvSpPr>
          <p:nvPr/>
        </p:nvSpPr>
        <p:spPr>
          <a:xfrm>
            <a:off x="299687" y="356611"/>
            <a:ext cx="6564251" cy="119331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2800" dirty="0">
                <a:solidFill>
                  <a:srgbClr val="2D3035"/>
                </a:solidFill>
                <a:latin typeface="Oswald Medium" panose="02000603000000000000" pitchFamily="2" charset="77"/>
              </a:rPr>
              <a:t>Ej. </a:t>
            </a:r>
            <a:r>
              <a:rPr lang="es-ES" sz="2800" dirty="0" smtClean="0">
                <a:solidFill>
                  <a:srgbClr val="2D3035"/>
                </a:solidFill>
                <a:latin typeface="Oswald Medium" panose="02000603000000000000" pitchFamily="2" charset="77"/>
              </a:rPr>
              <a:t>#3 (</a:t>
            </a:r>
            <a:r>
              <a:rPr lang="es-ES" sz="2800" dirty="0" err="1" smtClean="0">
                <a:solidFill>
                  <a:srgbClr val="2D3035"/>
                </a:solidFill>
                <a:latin typeface="Oswald Medium" panose="02000603000000000000" pitchFamily="2" charset="77"/>
              </a:rPr>
              <a:t>cont</a:t>
            </a:r>
            <a:r>
              <a:rPr lang="es-ES" sz="2800" dirty="0" smtClean="0">
                <a:solidFill>
                  <a:srgbClr val="2D3035"/>
                </a:solidFill>
                <a:latin typeface="Oswald Medium" panose="02000603000000000000" pitchFamily="2" charset="77"/>
              </a:rPr>
              <a:t>)</a:t>
            </a:r>
            <a:endParaRPr lang="es-ES" sz="2800" dirty="0">
              <a:solidFill>
                <a:srgbClr val="2D3035"/>
              </a:solidFill>
              <a:latin typeface="Oswald Medium" panose="02000603000000000000" pitchFamily="2" charset="77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380437" y="1262743"/>
            <a:ext cx="83607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smtClean="0">
                <a:latin typeface="Oswald Medium" charset="0"/>
                <a:ea typeface="Oswald Medium" charset="0"/>
                <a:cs typeface="Oswald Medium" charset="0"/>
              </a:rPr>
              <a:t>Quiénes son los titulares "extremos" que destacan por haber comprado y a la vez retirado más dinero en efectivo</a:t>
            </a:r>
            <a:endParaRPr lang="es-ES_tradnl" dirty="0">
              <a:latin typeface="Oswald Medium" charset="0"/>
              <a:ea typeface="Oswald Medium" charset="0"/>
              <a:cs typeface="Oswald Medium" charset="0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380437" y="2132894"/>
            <a:ext cx="83607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 Condensed" charset="0"/>
                <a:ea typeface="Roboto Condensed" charset="0"/>
                <a:cs typeface="Roboto Condensed" charset="0"/>
              </a:rPr>
              <a:t>4</a:t>
            </a:r>
            <a:r>
              <a:rPr lang="es-ES_tradnl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Roboto Condensed" charset="0"/>
                <a:ea typeface="Roboto Condensed" charset="0"/>
                <a:cs typeface="Roboto Condensed" charset="0"/>
              </a:rPr>
              <a:t>. Presentar los titulares “extremos” en forma de tabla pivotada comparando el total gastado en compras con el total retirado en efectivo.</a:t>
            </a:r>
            <a:endParaRPr lang="es-ES_tradnl" sz="1600" dirty="0">
              <a:solidFill>
                <a:schemeClr val="tx1">
                  <a:lumMod val="85000"/>
                  <a:lumOff val="15000"/>
                </a:schemeClr>
              </a:solidFill>
              <a:latin typeface="Roboto Condensed" charset="0"/>
              <a:ea typeface="Roboto Condensed" charset="0"/>
              <a:cs typeface="Roboto Condensed" charset="0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0215" y="3330121"/>
            <a:ext cx="6477000" cy="115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188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3A65CFE4-FFD8-1143-9D24-394334F13312}"/>
              </a:ext>
            </a:extLst>
          </p:cNvPr>
          <p:cNvSpPr txBox="1">
            <a:spLocks/>
          </p:cNvSpPr>
          <p:nvPr/>
        </p:nvSpPr>
        <p:spPr>
          <a:xfrm>
            <a:off x="299687" y="356611"/>
            <a:ext cx="6564251" cy="119331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2800" dirty="0">
                <a:solidFill>
                  <a:srgbClr val="2D3035"/>
                </a:solidFill>
                <a:latin typeface="Oswald Medium" panose="02000603000000000000" pitchFamily="2" charset="77"/>
              </a:rPr>
              <a:t>Ej. </a:t>
            </a:r>
            <a:r>
              <a:rPr lang="es-ES" sz="2800" dirty="0" smtClean="0">
                <a:solidFill>
                  <a:srgbClr val="2D3035"/>
                </a:solidFill>
                <a:latin typeface="Oswald Medium" panose="02000603000000000000" pitchFamily="2" charset="77"/>
              </a:rPr>
              <a:t>#4</a:t>
            </a:r>
            <a:endParaRPr lang="es-ES" sz="2800" dirty="0">
              <a:solidFill>
                <a:srgbClr val="2D3035"/>
              </a:solidFill>
              <a:latin typeface="Oswald Medium" panose="02000603000000000000" pitchFamily="2" charset="77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380437" y="1262743"/>
            <a:ext cx="8360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smtClean="0">
                <a:latin typeface="Oswald Medium" charset="0"/>
                <a:ea typeface="Oswald Medium" charset="0"/>
                <a:cs typeface="Oswald Medium" charset="0"/>
              </a:rPr>
              <a:t>¿En qué han gastado más el dinero?</a:t>
            </a:r>
            <a:endParaRPr lang="es-ES_tradnl" dirty="0">
              <a:latin typeface="Oswald Medium" charset="0"/>
              <a:ea typeface="Oswald Medium" charset="0"/>
              <a:cs typeface="Oswald Medium" charset="0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380437" y="1815803"/>
            <a:ext cx="83607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Roboto Condensed" charset="0"/>
                <a:ea typeface="Roboto Condensed" charset="0"/>
                <a:cs typeface="Roboto Condensed" charset="0"/>
              </a:rPr>
              <a:t>1. Dibuja un diagrama de barras que muestre las 10 actividades (DES_L_SEC_ACTIVI) en las que más se ha gastado con el importe total del gasto.</a:t>
            </a:r>
            <a:endParaRPr lang="es-ES_tradnl" sz="1600" dirty="0">
              <a:solidFill>
                <a:schemeClr val="tx1">
                  <a:lumMod val="85000"/>
                  <a:lumOff val="15000"/>
                </a:schemeClr>
              </a:solidFill>
              <a:latin typeface="Roboto Condensed" charset="0"/>
              <a:ea typeface="Roboto Condensed" charset="0"/>
              <a:cs typeface="Roboto Condensed" charset="0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380437" y="3918151"/>
            <a:ext cx="8360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 Condensed" charset="0"/>
                <a:ea typeface="Roboto Condensed" charset="0"/>
                <a:cs typeface="Roboto Condensed" charset="0"/>
              </a:rPr>
              <a:t>2</a:t>
            </a:r>
            <a:r>
              <a:rPr lang="es-ES_tradnl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Roboto Condensed" charset="0"/>
                <a:ea typeface="Roboto Condensed" charset="0"/>
                <a:cs typeface="Roboto Condensed" charset="0"/>
              </a:rPr>
              <a:t>. Obtén el gasto medio por actividad de todos los titulares</a:t>
            </a:r>
            <a:endParaRPr lang="es-ES_tradnl" sz="1600" dirty="0">
              <a:solidFill>
                <a:schemeClr val="tx1">
                  <a:lumMod val="85000"/>
                  <a:lumOff val="15000"/>
                </a:schemeClr>
              </a:solidFill>
              <a:latin typeface="Roboto Condensed" charset="0"/>
              <a:ea typeface="Roboto Condensed" charset="0"/>
              <a:cs typeface="Roboto Condensed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4633" y="4620801"/>
            <a:ext cx="5232400" cy="181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793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3A65CFE4-FFD8-1143-9D24-394334F13312}"/>
              </a:ext>
            </a:extLst>
          </p:cNvPr>
          <p:cNvSpPr txBox="1">
            <a:spLocks/>
          </p:cNvSpPr>
          <p:nvPr/>
        </p:nvSpPr>
        <p:spPr>
          <a:xfrm>
            <a:off x="299687" y="356611"/>
            <a:ext cx="6564251" cy="119331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2800" dirty="0">
                <a:solidFill>
                  <a:srgbClr val="2D3035"/>
                </a:solidFill>
                <a:latin typeface="Oswald Medium" panose="02000603000000000000" pitchFamily="2" charset="77"/>
              </a:rPr>
              <a:t>Ej. </a:t>
            </a:r>
            <a:r>
              <a:rPr lang="es-ES" sz="2800" dirty="0" smtClean="0">
                <a:solidFill>
                  <a:srgbClr val="2D3035"/>
                </a:solidFill>
                <a:latin typeface="Oswald Medium" panose="02000603000000000000" pitchFamily="2" charset="77"/>
              </a:rPr>
              <a:t>#5</a:t>
            </a:r>
            <a:endParaRPr lang="es-ES" sz="2800" dirty="0">
              <a:solidFill>
                <a:srgbClr val="2D3035"/>
              </a:solidFill>
              <a:latin typeface="Oswald Medium" panose="02000603000000000000" pitchFamily="2" charset="77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380437" y="1262743"/>
            <a:ext cx="8360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smtClean="0">
                <a:latin typeface="Oswald Medium" charset="0"/>
                <a:ea typeface="Oswald Medium" charset="0"/>
                <a:cs typeface="Oswald Medium" charset="0"/>
              </a:rPr>
              <a:t>¿Cómo eran los gastos en restauración?</a:t>
            </a:r>
            <a:endParaRPr lang="es-ES_tradnl" dirty="0">
              <a:latin typeface="Oswald Medium" charset="0"/>
              <a:ea typeface="Oswald Medium" charset="0"/>
              <a:cs typeface="Oswald Medium" charset="0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380437" y="1815803"/>
            <a:ext cx="83607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Roboto Condensed" charset="0"/>
                <a:ea typeface="Roboto Condensed" charset="0"/>
                <a:cs typeface="Roboto Condensed" charset="0"/>
              </a:rPr>
              <a:t>1. Dibuja un histograma de frecuencias para ver como se distribuía el gasto para toda las categorías de restaurantes.</a:t>
            </a:r>
            <a:endParaRPr lang="es-ES_tradnl" sz="1600" dirty="0">
              <a:solidFill>
                <a:schemeClr val="tx1">
                  <a:lumMod val="85000"/>
                  <a:lumOff val="15000"/>
                </a:schemeClr>
              </a:solidFill>
              <a:latin typeface="Roboto Condensed" charset="0"/>
              <a:ea typeface="Roboto Condensed" charset="0"/>
              <a:cs typeface="Roboto Condensed" charset="0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380437" y="5016939"/>
            <a:ext cx="83607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 Condensed" charset="0"/>
                <a:ea typeface="Roboto Condensed" charset="0"/>
                <a:cs typeface="Roboto Condensed" charset="0"/>
              </a:rPr>
              <a:t>2</a:t>
            </a:r>
            <a:r>
              <a:rPr lang="es-ES_tradnl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Roboto Condensed" charset="0"/>
                <a:ea typeface="Roboto Condensed" charset="0"/>
                <a:cs typeface="Roboto Condensed" charset="0"/>
              </a:rPr>
              <a:t>. ¿Existen diferencias significativas según el tipo de restaurante? Segmenta el histograma anterior por DES_L_SEC_ACTIVI</a:t>
            </a:r>
            <a:endParaRPr lang="es-ES_tradnl" sz="1600" dirty="0">
              <a:solidFill>
                <a:schemeClr val="tx1">
                  <a:lumMod val="85000"/>
                  <a:lumOff val="15000"/>
                </a:schemeClr>
              </a:solidFill>
              <a:latin typeface="Roboto Condensed" charset="0"/>
              <a:ea typeface="Roboto Condensed" charset="0"/>
              <a:cs typeface="Roboto Condensed" charset="0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9538" y="2584306"/>
            <a:ext cx="4724400" cy="26670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437" y="3258790"/>
            <a:ext cx="8066314" cy="1632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120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3A65CFE4-FFD8-1143-9D24-394334F13312}"/>
              </a:ext>
            </a:extLst>
          </p:cNvPr>
          <p:cNvSpPr txBox="1">
            <a:spLocks/>
          </p:cNvSpPr>
          <p:nvPr/>
        </p:nvSpPr>
        <p:spPr>
          <a:xfrm>
            <a:off x="299687" y="356611"/>
            <a:ext cx="6564251" cy="119331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2800" dirty="0">
                <a:solidFill>
                  <a:srgbClr val="2D3035"/>
                </a:solidFill>
                <a:latin typeface="Oswald Medium" panose="02000603000000000000" pitchFamily="2" charset="77"/>
              </a:rPr>
              <a:t>Ej. </a:t>
            </a:r>
            <a:r>
              <a:rPr lang="es-ES" sz="2800" dirty="0" smtClean="0">
                <a:solidFill>
                  <a:srgbClr val="2D3035"/>
                </a:solidFill>
                <a:latin typeface="Oswald Medium" panose="02000603000000000000" pitchFamily="2" charset="77"/>
              </a:rPr>
              <a:t>#6</a:t>
            </a:r>
            <a:endParaRPr lang="es-ES" sz="2800" dirty="0">
              <a:solidFill>
                <a:srgbClr val="2D3035"/>
              </a:solidFill>
              <a:latin typeface="Oswald Medium" panose="02000603000000000000" pitchFamily="2" charset="77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380437" y="1262743"/>
            <a:ext cx="8360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smtClean="0">
                <a:latin typeface="Oswald Medium" charset="0"/>
                <a:ea typeface="Oswald Medium" charset="0"/>
                <a:cs typeface="Oswald Medium" charset="0"/>
              </a:rPr>
              <a:t>Hoteles Vs Restauración</a:t>
            </a:r>
            <a:endParaRPr lang="es-ES_tradnl" dirty="0">
              <a:latin typeface="Oswald Medium" charset="0"/>
              <a:ea typeface="Oswald Medium" charset="0"/>
              <a:cs typeface="Oswald Medium" charset="0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380437" y="1815803"/>
            <a:ext cx="83607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Roboto Condensed" charset="0"/>
                <a:ea typeface="Roboto Condensed" charset="0"/>
                <a:cs typeface="Roboto Condensed" charset="0"/>
              </a:rPr>
              <a:t>1. Calcula el total gastado por los titulares en hoteles y en restaurantes así como el número de operaciones anotadas para cada uno de ellos </a:t>
            </a:r>
            <a:endParaRPr lang="es-ES_tradnl" sz="1600" dirty="0">
              <a:solidFill>
                <a:schemeClr val="tx1">
                  <a:lumMod val="85000"/>
                  <a:lumOff val="15000"/>
                </a:schemeClr>
              </a:solidFill>
              <a:latin typeface="Roboto Condensed" charset="0"/>
              <a:ea typeface="Roboto Condensed" charset="0"/>
              <a:cs typeface="Roboto Condensed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7283" y="3039836"/>
            <a:ext cx="346710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652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194</TotalTime>
  <Words>503</Words>
  <Application>Microsoft Macintosh PowerPoint</Application>
  <PresentationFormat>Presentación en pantalla (4:3)</PresentationFormat>
  <Paragraphs>64</Paragraphs>
  <Slides>11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11</vt:i4>
      </vt:variant>
    </vt:vector>
  </HeadingPairs>
  <TitlesOfParts>
    <vt:vector size="17" baseType="lpstr">
      <vt:lpstr>Calibri</vt:lpstr>
      <vt:lpstr>Calibri Light</vt:lpstr>
      <vt:lpstr>Oswald Medium</vt:lpstr>
      <vt:lpstr>Roboto Condensed</vt:lpstr>
      <vt:lpstr>Arial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Jose Ramón Cajide</dc:creator>
  <cp:lastModifiedBy>Jose Ramón Cajide</cp:lastModifiedBy>
  <cp:revision>22</cp:revision>
  <dcterms:created xsi:type="dcterms:W3CDTF">2018-06-22T21:26:01Z</dcterms:created>
  <dcterms:modified xsi:type="dcterms:W3CDTF">2019-01-10T23:44:54Z</dcterms:modified>
</cp:coreProperties>
</file>